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7" r:id="rId3"/>
    <p:sldId id="258" r:id="rId4"/>
    <p:sldId id="265" r:id="rId5"/>
    <p:sldId id="266" r:id="rId6"/>
    <p:sldId id="267" r:id="rId7"/>
    <p:sldId id="268" r:id="rId8"/>
    <p:sldId id="259" r:id="rId9"/>
    <p:sldId id="260" r:id="rId10"/>
    <p:sldId id="261" r:id="rId11"/>
    <p:sldId id="262" r:id="rId12"/>
    <p:sldId id="263" r:id="rId13"/>
    <p:sldId id="264" r:id="rId14"/>
    <p:sldId id="270" r:id="rId15"/>
    <p:sldId id="271" r:id="rId16"/>
    <p:sldId id="272" r:id="rId1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A46ADADB-DC5A-4EA0-8F1F-9F14B6770651}" type="datetimeFigureOut">
              <a:rPr lang="en-US" smtClean="0"/>
              <a:t>10/14/2019</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BA66E73-4AD2-45F1-98CB-87BF1EF29653}" type="slidenum">
              <a:rPr lang="en-US" smtClean="0"/>
              <a:t>‹#›</a:t>
            </a:fld>
            <a:endParaRPr lang="en-US"/>
          </a:p>
        </p:txBody>
      </p:sp>
    </p:spTree>
    <p:extLst>
      <p:ext uri="{BB962C8B-B14F-4D97-AF65-F5344CB8AC3E}">
        <p14:creationId xmlns:p14="http://schemas.microsoft.com/office/powerpoint/2010/main" val="1629971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1AA762A-5445-4073-996A-A5AA05CF101D}" type="datetimeFigureOut">
              <a:rPr lang="en-US" smtClean="0"/>
              <a:t>10/14/2019</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72A8757E-7397-4C5D-81AA-FB45A19B455D}" type="slidenum">
              <a:rPr lang="en-US" smtClean="0"/>
              <a:t>‹#›</a:t>
            </a:fld>
            <a:endParaRPr lang="en-US"/>
          </a:p>
        </p:txBody>
      </p:sp>
    </p:spTree>
    <p:extLst>
      <p:ext uri="{BB962C8B-B14F-4D97-AF65-F5344CB8AC3E}">
        <p14:creationId xmlns:p14="http://schemas.microsoft.com/office/powerpoint/2010/main" val="274832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A447B66-8C5D-43B3-A98B-3CCD451D7BBF}" type="datetime1">
              <a:rPr lang="en-US" smtClean="0"/>
              <a:t>10/14/2019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92746A-2E7A-4BB1-94D2-EE4EAB7A87AF}" type="datetime1">
              <a:rPr lang="en-US" smtClean="0"/>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3BFE90-887C-4813-935A-B13E73BCD2F8}" type="datetime1">
              <a:rPr lang="en-US" smtClean="0"/>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6CC590B-D75E-444A-9B43-F5C03333850B}" type="datetime1">
              <a:rPr lang="en-US" smtClean="0"/>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198286C-FF52-421F-B778-6668F3878605}" type="datetime1">
              <a:rPr lang="en-US" smtClean="0"/>
              <a:t>10/14/2019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EEC0A6-54F3-46C9-A6F2-B54530C57428}" type="datetime1">
              <a:rPr lang="en-US" smtClean="0"/>
              <a:t>10/14/2019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5AF961-628C-45CA-B094-8D7945EA2BFE}" type="datetime1">
              <a:rPr lang="en-US" smtClean="0"/>
              <a:t>10/14/2019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122D9FE-B8FA-4F0B-BED6-0F95C4573298}" type="datetime1">
              <a:rPr lang="en-US" smtClean="0"/>
              <a:t>10/14/2019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C155433-A27B-41A3-947E-17C65E488363}" type="datetime1">
              <a:rPr lang="en-US" smtClean="0"/>
              <a:t>10/14/2019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812AABF-A272-4FD3-89E9-D8B83147BE59}" type="datetime1">
              <a:rPr lang="en-US" smtClean="0"/>
              <a:t>10/14/2019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0827D60-FBD0-4735-8686-8546E5938F3C}" type="datetime1">
              <a:rPr lang="en-US" smtClean="0"/>
              <a:t>10/14/2019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A021147-0048-4D8D-9033-C170B6521C9E}" type="datetime1">
              <a:rPr lang="en-US" smtClean="0"/>
              <a:t>10/14/2019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ndex.php?title=Mag_Weekly&amp;action=edit&amp;redlink=1" TargetMode="External"/><Relationship Id="rId3" Type="http://schemas.openxmlformats.org/officeDocument/2006/relationships/hyperlink" Target="https://en.wikipedia.org/wiki/Karachi" TargetMode="External"/><Relationship Id="rId7" Type="http://schemas.openxmlformats.org/officeDocument/2006/relationships/hyperlink" Target="https://en.wikipedia.org/wiki/The_News_International" TargetMode="External"/><Relationship Id="rId2" Type="http://schemas.openxmlformats.org/officeDocument/2006/relationships/hyperlink" Target="https://en.wikipedia.org/wiki/Independent_Media_Corporation" TargetMode="External"/><Relationship Id="rId1" Type="http://schemas.openxmlformats.org/officeDocument/2006/relationships/slideLayout" Target="../slideLayouts/slideLayout2.xml"/><Relationship Id="rId6" Type="http://schemas.openxmlformats.org/officeDocument/2006/relationships/hyperlink" Target="https://en.wikipedia.org/wiki/Daily_Jang" TargetMode="External"/><Relationship Id="rId11" Type="http://schemas.openxmlformats.org/officeDocument/2006/relationships/hyperlink" Target="https://en.wikipedia.org/wiki/Mir_Shakil_ur_Rehman" TargetMode="External"/><Relationship Id="rId5" Type="http://schemas.openxmlformats.org/officeDocument/2006/relationships/hyperlink" Target="https://en.wikipedia.org/wiki/Urdu_language" TargetMode="External"/><Relationship Id="rId10" Type="http://schemas.openxmlformats.org/officeDocument/2006/relationships/hyperlink" Target="https://en.wikipedia.org/wiki/Mir_Khalil_ur_Rehman" TargetMode="External"/><Relationship Id="rId4" Type="http://schemas.openxmlformats.org/officeDocument/2006/relationships/hyperlink" Target="https://en.wikipedia.org/wiki/Pakistan" TargetMode="External"/><Relationship Id="rId9" Type="http://schemas.openxmlformats.org/officeDocument/2006/relationships/hyperlink" Target="https://en.wikipedia.org/wiki/GEO_New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English_language" TargetMode="External"/><Relationship Id="rId7" Type="http://schemas.openxmlformats.org/officeDocument/2006/relationships/hyperlink" Target="https://en.wikipedia.org/wiki/English_Language" TargetMode="External"/><Relationship Id="rId2" Type="http://schemas.openxmlformats.org/officeDocument/2006/relationships/hyperlink" Target="https://en.wikipedia.org/wiki/Daily_News_(Karachi)" TargetMode="External"/><Relationship Id="rId1" Type="http://schemas.openxmlformats.org/officeDocument/2006/relationships/slideLayout" Target="../slideLayouts/slideLayout2.xml"/><Relationship Id="rId6" Type="http://schemas.openxmlformats.org/officeDocument/2006/relationships/hyperlink" Target="https://en.wikipedia.org/wiki/Urdu" TargetMode="External"/><Relationship Id="rId5" Type="http://schemas.openxmlformats.org/officeDocument/2006/relationships/hyperlink" Target="https://en.wikipedia.org/wiki/Urdu_language" TargetMode="External"/><Relationship Id="rId4" Type="http://schemas.openxmlformats.org/officeDocument/2006/relationships/hyperlink" Target="https://en.wikipedia.org/wiki/Karachi"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akhbar-e-jehan.com/" TargetMode="External"/><Relationship Id="rId7" Type="http://schemas.openxmlformats.org/officeDocument/2006/relationships/hyperlink" Target="http://www.thenews.com.pk/" TargetMode="External"/><Relationship Id="rId2" Type="http://schemas.openxmlformats.org/officeDocument/2006/relationships/hyperlink" Target="http://www.janggroup.com.pk/" TargetMode="External"/><Relationship Id="rId1" Type="http://schemas.openxmlformats.org/officeDocument/2006/relationships/slideLayout" Target="../slideLayouts/slideLayout2.xml"/><Relationship Id="rId6" Type="http://schemas.openxmlformats.org/officeDocument/2006/relationships/hyperlink" Target="http://search.jang.com.pk/" TargetMode="External"/><Relationship Id="rId5" Type="http://schemas.openxmlformats.org/officeDocument/2006/relationships/hyperlink" Target="http://ejang.jang.com.pk/" TargetMode="External"/><Relationship Id="rId4" Type="http://schemas.openxmlformats.org/officeDocument/2006/relationships/hyperlink" Target="http://www.magtheweekly.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Express_24/7" TargetMode="External"/><Relationship Id="rId2" Type="http://schemas.openxmlformats.org/officeDocument/2006/relationships/hyperlink" Target="https://en.wikipedia.org/wiki/Express_News_(Pakistan)" TargetMode="External"/><Relationship Id="rId1" Type="http://schemas.openxmlformats.org/officeDocument/2006/relationships/slideLayout" Target="../slideLayouts/slideLayout2.xml"/><Relationship Id="rId6" Type="http://schemas.openxmlformats.org/officeDocument/2006/relationships/hyperlink" Target="https://en.wikipedia.org/wiki/Express_Tribune" TargetMode="External"/><Relationship Id="rId5" Type="http://schemas.openxmlformats.org/officeDocument/2006/relationships/hyperlink" Target="https://en.wikipedia.org/wiki/Daily_Express_(Urdu_newspaper)" TargetMode="External"/><Relationship Id="rId4" Type="http://schemas.openxmlformats.org/officeDocument/2006/relationships/hyperlink" Target="https://en.wikipedia.org/wiki/Express_Entertainmen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Pakista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Saigol_Group" TargetMode="External"/><Relationship Id="rId2" Type="http://schemas.openxmlformats.org/officeDocument/2006/relationships/hyperlink" Target="https://en.wikipedia.org/wiki/Karachi" TargetMode="External"/><Relationship Id="rId1" Type="http://schemas.openxmlformats.org/officeDocument/2006/relationships/slideLayout" Target="../slideLayouts/slideLayout2.xml"/><Relationship Id="rId5" Type="http://schemas.openxmlformats.org/officeDocument/2006/relationships/hyperlink" Target="https://en.wikipedia.org/wiki/Mahmoud_Haroon" TargetMode="External"/><Relationship Id="rId4" Type="http://schemas.openxmlformats.org/officeDocument/2006/relationships/hyperlink" Target="https://en.wikipedia.org/w/index.php?title=Amber_Haroon_Saigol&amp;action=edit&amp;redlink=1"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Dawn_(newspaper)" TargetMode="External"/><Relationship Id="rId2" Type="http://schemas.openxmlformats.org/officeDocument/2006/relationships/hyperlink" Target="https://en.wikipedia.org/wiki/Dawn_Group_of_Newspapers" TargetMode="External"/><Relationship Id="rId1" Type="http://schemas.openxmlformats.org/officeDocument/2006/relationships/slideLayout" Target="../slideLayouts/slideLayout2.xml"/><Relationship Id="rId6" Type="http://schemas.openxmlformats.org/officeDocument/2006/relationships/hyperlink" Target="https://en.wikipedia.org/wiki/Spider_(computer_magazine)" TargetMode="External"/><Relationship Id="rId5" Type="http://schemas.openxmlformats.org/officeDocument/2006/relationships/hyperlink" Target="https://en.wikipedia.org/wiki/The_Herald_(Pakistan)" TargetMode="External"/><Relationship Id="rId4" Type="http://schemas.openxmlformats.org/officeDocument/2006/relationships/hyperlink" Target="https://en.wikipedia.org/wiki/The_Star_(Pakista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City_FM_89" TargetMode="External"/><Relationship Id="rId2" Type="http://schemas.openxmlformats.org/officeDocument/2006/relationships/hyperlink" Target="https://en.wikipedia.org/wiki/Dawn_News" TargetMode="External"/><Relationship Id="rId1" Type="http://schemas.openxmlformats.org/officeDocument/2006/relationships/slideLayout" Target="../slideLayouts/slideLayout2.xml"/><Relationship Id="rId6" Type="http://schemas.openxmlformats.org/officeDocument/2006/relationships/hyperlink" Target="https://en.wikipedia.org/wiki/Education_Expo" TargetMode="External"/><Relationship Id="rId5" Type="http://schemas.openxmlformats.org/officeDocument/2006/relationships/hyperlink" Target="https://en.wikipedia.org/w/index.php?title=Urdu.Dawn.com&amp;action=edit&amp;redlink=1" TargetMode="External"/><Relationship Id="rId4" Type="http://schemas.openxmlformats.org/officeDocument/2006/relationships/hyperlink" Target="https://en.wikipedia.org/wiki/Dawn.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Jang_Group_of_Newspapers" TargetMode="External"/><Relationship Id="rId2" Type="http://schemas.openxmlformats.org/officeDocument/2006/relationships/hyperlink" Target="https://en.wikipedia.org/wiki/Pakista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en.wikipedia.org/wiki/Geo_Kahani" TargetMode="External"/><Relationship Id="rId3" Type="http://schemas.openxmlformats.org/officeDocument/2006/relationships/hyperlink" Target="https://en.wikipedia.org/wiki/AAG_TV" TargetMode="External"/><Relationship Id="rId7" Type="http://schemas.openxmlformats.org/officeDocument/2006/relationships/hyperlink" Target="https://en.wikipedia.org/wiki/Geo_Tez" TargetMode="External"/><Relationship Id="rId2" Type="http://schemas.openxmlformats.org/officeDocument/2006/relationships/hyperlink" Target="https://en.wikipedia.org/wiki/Geo_News" TargetMode="External"/><Relationship Id="rId1" Type="http://schemas.openxmlformats.org/officeDocument/2006/relationships/slideLayout" Target="../slideLayouts/slideLayout2.xml"/><Relationship Id="rId6" Type="http://schemas.openxmlformats.org/officeDocument/2006/relationships/hyperlink" Target="https://en.wikipedia.org/wiki/Geo_TV" TargetMode="External"/><Relationship Id="rId5" Type="http://schemas.openxmlformats.org/officeDocument/2006/relationships/hyperlink" Target="https://en.wikipedia.org/wiki/GEO_Super" TargetMode="External"/><Relationship Id="rId4" Type="http://schemas.openxmlformats.org/officeDocument/2006/relationships/hyperlink" Target="https://en.wikipedia.org/w/index.php?title=Geo_Network&amp;action=edit&amp;redlink=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Lecture # </a:t>
            </a:r>
            <a:r>
              <a:rPr lang="en-US" dirty="0" smtClean="0"/>
              <a:t>8</a:t>
            </a:r>
            <a:r>
              <a:rPr lang="en-US" dirty="0" smtClean="0"/>
              <a:t/>
            </a:r>
            <a:br>
              <a:rPr lang="en-US" dirty="0" smtClean="0"/>
            </a:br>
            <a:r>
              <a:rPr lang="en-US" dirty="0" smtClean="0"/>
              <a:t>World Media System</a:t>
            </a:r>
            <a:br>
              <a:rPr lang="en-US" dirty="0" smtClean="0"/>
            </a:br>
            <a:endParaRPr lang="en-US" dirty="0"/>
          </a:p>
        </p:txBody>
      </p:sp>
      <p:sp>
        <p:nvSpPr>
          <p:cNvPr id="3" name="Subtitle 2"/>
          <p:cNvSpPr>
            <a:spLocks noGrp="1"/>
          </p:cNvSpPr>
          <p:nvPr>
            <p:ph type="subTitle" idx="1"/>
          </p:nvPr>
        </p:nvSpPr>
        <p:spPr/>
        <p:txBody>
          <a:bodyPr/>
          <a:lstStyle/>
          <a:p>
            <a:r>
              <a:rPr lang="en-US" dirty="0" smtClean="0"/>
              <a:t>Media Conglomerates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024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b="1" dirty="0"/>
              <a:t>Jang Group of Newspapers</a:t>
            </a:r>
            <a:r>
              <a:rPr lang="en-US" dirty="0"/>
              <a:t> (colloquially known as simply the </a:t>
            </a:r>
            <a:r>
              <a:rPr lang="en-US" b="1" dirty="0"/>
              <a:t>Jang Group</a:t>
            </a:r>
            <a:r>
              <a:rPr lang="en-US" dirty="0"/>
              <a:t>) is a subsidiary of the </a:t>
            </a:r>
            <a:r>
              <a:rPr lang="en-US" dirty="0">
                <a:hlinkClick r:id="rId2" tooltip="Independent Media Corporation"/>
              </a:rPr>
              <a:t>Independent Media Corporation</a:t>
            </a:r>
            <a:r>
              <a:rPr lang="en-US" dirty="0"/>
              <a:t>. Its headquarters is in Printing </a:t>
            </a:r>
            <a:r>
              <a:rPr lang="en-US" dirty="0" err="1"/>
              <a:t>House,</a:t>
            </a:r>
            <a:r>
              <a:rPr lang="en-US" dirty="0" err="1">
                <a:hlinkClick r:id="rId3" tooltip="Karachi"/>
              </a:rPr>
              <a:t>Karachi</a:t>
            </a:r>
            <a:r>
              <a:rPr lang="en-US" dirty="0"/>
              <a:t>. It is </a:t>
            </a:r>
            <a:r>
              <a:rPr lang="en-US" dirty="0">
                <a:hlinkClick r:id="rId4" tooltip="Pakistan"/>
              </a:rPr>
              <a:t>Pakistan</a:t>
            </a:r>
            <a:r>
              <a:rPr lang="en-US" dirty="0"/>
              <a:t>'s largest group of newspapers and the publisher of the </a:t>
            </a:r>
            <a:r>
              <a:rPr lang="en-US" dirty="0">
                <a:hlinkClick r:id="rId5" tooltip="Urdu language"/>
              </a:rPr>
              <a:t>Urdu</a:t>
            </a:r>
            <a:r>
              <a:rPr lang="en-US" dirty="0"/>
              <a:t> newspaper the </a:t>
            </a:r>
            <a:r>
              <a:rPr lang="en-US" i="1" dirty="0">
                <a:hlinkClick r:id="rId6" tooltip="Daily Jang"/>
              </a:rPr>
              <a:t>Daily Jang</a:t>
            </a:r>
            <a:r>
              <a:rPr lang="en-US" dirty="0"/>
              <a:t> (</a:t>
            </a:r>
            <a:r>
              <a:rPr lang="ar-AE" dirty="0"/>
              <a:t>جنگ), </a:t>
            </a:r>
            <a:r>
              <a:rPr lang="en-US" i="1" u="sng" dirty="0">
                <a:hlinkClick r:id="rId7" tooltip="The News International"/>
              </a:rPr>
              <a:t>The News International</a:t>
            </a:r>
            <a:r>
              <a:rPr lang="en-US" dirty="0"/>
              <a:t>, </a:t>
            </a:r>
            <a:r>
              <a:rPr lang="en-US" i="1" dirty="0">
                <a:hlinkClick r:id="rId8" tooltip="Mag Weekly (page does not exist)"/>
              </a:rPr>
              <a:t>Mag Weekly</a:t>
            </a:r>
            <a:r>
              <a:rPr lang="en-US" dirty="0"/>
              <a:t>, and </a:t>
            </a:r>
            <a:r>
              <a:rPr lang="en-US" dirty="0">
                <a:hlinkClick r:id="rId9" tooltip="GEO News"/>
              </a:rPr>
              <a:t>GEO News</a:t>
            </a:r>
            <a:r>
              <a:rPr lang="en-US" dirty="0"/>
              <a:t>, an Urdu news channel, is affiliated with the </a:t>
            </a:r>
            <a:r>
              <a:rPr lang="en-US" dirty="0" smtClean="0"/>
              <a:t>group.</a:t>
            </a:r>
          </a:p>
          <a:p>
            <a:pPr algn="just"/>
            <a:r>
              <a:rPr lang="en-US" dirty="0" smtClean="0">
                <a:hlinkClick r:id="rId10" tooltip="Mir Khalil ur Rehman"/>
              </a:rPr>
              <a:t>Mir </a:t>
            </a:r>
            <a:r>
              <a:rPr lang="en-US" dirty="0">
                <a:hlinkClick r:id="rId10" tooltip="Mir Khalil ur Rehman"/>
              </a:rPr>
              <a:t>Khalil </a:t>
            </a:r>
            <a:r>
              <a:rPr lang="en-US" dirty="0" err="1">
                <a:hlinkClick r:id="rId10" tooltip="Mir Khalil ur Rehman"/>
              </a:rPr>
              <a:t>ur</a:t>
            </a:r>
            <a:r>
              <a:rPr lang="en-US" dirty="0">
                <a:hlinkClick r:id="rId10" tooltip="Mir Khalil ur Rehman"/>
              </a:rPr>
              <a:t> </a:t>
            </a:r>
            <a:r>
              <a:rPr lang="en-US" dirty="0" err="1">
                <a:hlinkClick r:id="rId10" tooltip="Mir Khalil ur Rehman"/>
              </a:rPr>
              <a:t>Rehman</a:t>
            </a:r>
            <a:r>
              <a:rPr lang="en-US" dirty="0"/>
              <a:t> was the founder of the group and his son, </a:t>
            </a:r>
            <a:r>
              <a:rPr lang="en-US" dirty="0">
                <a:hlinkClick r:id="rId11" tooltip="Mir Shakil ur Rehman"/>
              </a:rPr>
              <a:t>Mir </a:t>
            </a:r>
            <a:r>
              <a:rPr lang="en-US" dirty="0" err="1">
                <a:hlinkClick r:id="rId11" tooltip="Mir Shakil ur Rehman"/>
              </a:rPr>
              <a:t>Shakil</a:t>
            </a:r>
            <a:r>
              <a:rPr lang="en-US" dirty="0">
                <a:hlinkClick r:id="rId11" tooltip="Mir Shakil ur Rehman"/>
              </a:rPr>
              <a:t> </a:t>
            </a:r>
            <a:r>
              <a:rPr lang="en-US" dirty="0" err="1">
                <a:hlinkClick r:id="rId11" tooltip="Mir Shakil ur Rehman"/>
              </a:rPr>
              <a:t>ur</a:t>
            </a:r>
            <a:r>
              <a:rPr lang="en-US" dirty="0">
                <a:hlinkClick r:id="rId11" tooltip="Mir Shakil ur Rehman"/>
              </a:rPr>
              <a:t> </a:t>
            </a:r>
            <a:r>
              <a:rPr lang="en-US" dirty="0" err="1">
                <a:hlinkClick r:id="rId11" tooltip="Mir Shakil ur Rehman"/>
              </a:rPr>
              <a:t>Rehman</a:t>
            </a:r>
            <a:r>
              <a:rPr lang="en-US" dirty="0"/>
              <a:t>, is the present head of the business house based in Karachi</a:t>
            </a:r>
          </a:p>
          <a:p>
            <a:endParaRPr lang="en-US" dirty="0"/>
          </a:p>
        </p:txBody>
      </p:sp>
      <p:sp>
        <p:nvSpPr>
          <p:cNvPr id="2" name="Title 1"/>
          <p:cNvSpPr>
            <a:spLocks noGrp="1"/>
          </p:cNvSpPr>
          <p:nvPr>
            <p:ph type="title"/>
          </p:nvPr>
        </p:nvSpPr>
        <p:spPr/>
        <p:txBody>
          <a:bodyPr>
            <a:normAutofit fontScale="90000"/>
          </a:bodyPr>
          <a:lstStyle/>
          <a:p>
            <a:r>
              <a:rPr lang="en-US" dirty="0"/>
              <a:t>Jang Group of Newspapers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671963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The</a:t>
            </a:r>
            <a:r>
              <a:rPr lang="en-US" dirty="0"/>
              <a:t> </a:t>
            </a:r>
            <a:r>
              <a:rPr lang="en-US" i="1" dirty="0">
                <a:hlinkClick r:id="rId2" tooltip="Daily News (Karachi)"/>
              </a:rPr>
              <a:t>Daily News</a:t>
            </a:r>
            <a:r>
              <a:rPr lang="en-US" dirty="0"/>
              <a:t> is a widely circulated evening </a:t>
            </a:r>
            <a:r>
              <a:rPr lang="en-US" dirty="0">
                <a:hlinkClick r:id="rId3" tooltip="English language"/>
              </a:rPr>
              <a:t>English</a:t>
            </a:r>
            <a:r>
              <a:rPr lang="en-US" dirty="0"/>
              <a:t> newspaper. It is published from </a:t>
            </a:r>
            <a:r>
              <a:rPr lang="en-US" dirty="0">
                <a:hlinkClick r:id="rId4" tooltip="Karachi"/>
              </a:rPr>
              <a:t>Karachi</a:t>
            </a:r>
            <a:r>
              <a:rPr lang="en-US" dirty="0" smtClean="0"/>
              <a:t>.</a:t>
            </a:r>
            <a:endParaRPr lang="en-US" dirty="0"/>
          </a:p>
          <a:p>
            <a:r>
              <a:rPr lang="en-US" dirty="0"/>
              <a:t>The </a:t>
            </a:r>
            <a:r>
              <a:rPr lang="en-US" i="1" dirty="0"/>
              <a:t>Daily </a:t>
            </a:r>
            <a:r>
              <a:rPr lang="en-US" i="1" dirty="0" err="1"/>
              <a:t>Awam</a:t>
            </a:r>
            <a:r>
              <a:rPr lang="en-US" dirty="0"/>
              <a:t> (</a:t>
            </a:r>
            <a:r>
              <a:rPr lang="en-US" dirty="0">
                <a:hlinkClick r:id="rId5" tooltip="Urdu language"/>
              </a:rPr>
              <a:t>Urdu</a:t>
            </a:r>
            <a:r>
              <a:rPr lang="en-US" dirty="0"/>
              <a:t>: </a:t>
            </a:r>
            <a:r>
              <a:rPr lang="ar-AE" dirty="0"/>
              <a:t>روزنامہ عوام‎) </a:t>
            </a:r>
            <a:r>
              <a:rPr lang="en-US" dirty="0"/>
              <a:t>is a widely circulated evening </a:t>
            </a:r>
            <a:r>
              <a:rPr lang="en-US" dirty="0">
                <a:hlinkClick r:id="rId6" tooltip="Urdu"/>
              </a:rPr>
              <a:t>Urdu</a:t>
            </a:r>
            <a:r>
              <a:rPr lang="en-US" dirty="0"/>
              <a:t> newspaper. It is published from </a:t>
            </a:r>
            <a:r>
              <a:rPr lang="en-US" dirty="0">
                <a:hlinkClick r:id="rId4" tooltip="Karachi"/>
              </a:rPr>
              <a:t>Karachi</a:t>
            </a:r>
            <a:r>
              <a:rPr lang="en-US" dirty="0" smtClean="0"/>
              <a:t>.</a:t>
            </a:r>
            <a:endParaRPr lang="en-US" dirty="0"/>
          </a:p>
          <a:p>
            <a:r>
              <a:rPr lang="en-US" dirty="0"/>
              <a:t>Weekly </a:t>
            </a:r>
            <a:r>
              <a:rPr lang="en-US" i="1" dirty="0" err="1"/>
              <a:t>Akhbar</a:t>
            </a:r>
            <a:r>
              <a:rPr lang="en-US" i="1" dirty="0"/>
              <a:t>-e-</a:t>
            </a:r>
            <a:r>
              <a:rPr lang="en-US" i="1" dirty="0" err="1"/>
              <a:t>Jehan</a:t>
            </a:r>
            <a:r>
              <a:rPr lang="en-US" dirty="0"/>
              <a:t> is the most popular weekly </a:t>
            </a:r>
            <a:r>
              <a:rPr lang="en-US" dirty="0">
                <a:hlinkClick r:id="rId6" tooltip="Urdu"/>
              </a:rPr>
              <a:t>Urdu</a:t>
            </a:r>
            <a:r>
              <a:rPr lang="en-US" dirty="0"/>
              <a:t> Language News magazine published by Jang Group of </a:t>
            </a:r>
            <a:r>
              <a:rPr lang="en-US" dirty="0" smtClean="0"/>
              <a:t>Newspapers.</a:t>
            </a:r>
            <a:endParaRPr lang="en-US" dirty="0"/>
          </a:p>
          <a:p>
            <a:r>
              <a:rPr lang="en-US" i="1" dirty="0"/>
              <a:t>MAG The Weekly</a:t>
            </a:r>
            <a:r>
              <a:rPr lang="en-US" dirty="0"/>
              <a:t> is the most popular weekly </a:t>
            </a:r>
            <a:r>
              <a:rPr lang="en-US" dirty="0">
                <a:hlinkClick r:id="rId7" tooltip="English Language"/>
              </a:rPr>
              <a:t>English Language</a:t>
            </a:r>
            <a:r>
              <a:rPr lang="en-US" dirty="0"/>
              <a:t> News magazine published by Jang Group of </a:t>
            </a:r>
            <a:r>
              <a:rPr lang="en-US" dirty="0" smtClean="0"/>
              <a:t>Newspapers.</a:t>
            </a:r>
            <a:endParaRPr lang="en-US" baseline="30000" dirty="0"/>
          </a:p>
          <a:p>
            <a:r>
              <a:rPr lang="en-US" i="1" dirty="0" smtClean="0"/>
              <a:t>Daily </a:t>
            </a:r>
            <a:r>
              <a:rPr lang="en-US" i="1" dirty="0" err="1"/>
              <a:t>Waqt</a:t>
            </a:r>
            <a:r>
              <a:rPr lang="en-US" dirty="0"/>
              <a:t> is another newspaper owned by the group and published from Lahore.</a:t>
            </a:r>
          </a:p>
          <a:p>
            <a:endParaRPr lang="en-US" dirty="0"/>
          </a:p>
        </p:txBody>
      </p:sp>
      <p:sp>
        <p:nvSpPr>
          <p:cNvPr id="2" name="Title 1"/>
          <p:cNvSpPr>
            <a:spLocks noGrp="1"/>
          </p:cNvSpPr>
          <p:nvPr>
            <p:ph type="title"/>
          </p:nvPr>
        </p:nvSpPr>
        <p:spPr/>
        <p:txBody>
          <a:bodyPr>
            <a:normAutofit fontScale="90000"/>
          </a:bodyPr>
          <a:lstStyle/>
          <a:p>
            <a:r>
              <a:rPr lang="en-US" dirty="0"/>
              <a:t>Publications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80352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hlinkClick r:id="rId2"/>
              </a:rPr>
              <a:t>Jang </a:t>
            </a:r>
            <a:r>
              <a:rPr lang="en-US" dirty="0">
                <a:hlinkClick r:id="rId2"/>
              </a:rPr>
              <a:t>Group Website</a:t>
            </a:r>
            <a:r>
              <a:rPr lang="en-US" dirty="0"/>
              <a:t/>
            </a:r>
            <a:br>
              <a:rPr lang="en-US" dirty="0"/>
            </a:br>
            <a:r>
              <a:rPr lang="en-US" dirty="0">
                <a:hlinkClick r:id="rId3"/>
              </a:rPr>
              <a:t>Weekly </a:t>
            </a:r>
            <a:r>
              <a:rPr lang="en-US" dirty="0" err="1">
                <a:hlinkClick r:id="rId3"/>
              </a:rPr>
              <a:t>Akhbar</a:t>
            </a:r>
            <a:r>
              <a:rPr lang="en-US" dirty="0">
                <a:hlinkClick r:id="rId3"/>
              </a:rPr>
              <a:t>-e-</a:t>
            </a:r>
            <a:r>
              <a:rPr lang="en-US" dirty="0" err="1">
                <a:hlinkClick r:id="rId3"/>
              </a:rPr>
              <a:t>Jehan</a:t>
            </a:r>
            <a:r>
              <a:rPr lang="en-US" dirty="0"/>
              <a:t/>
            </a:r>
            <a:br>
              <a:rPr lang="en-US" dirty="0"/>
            </a:br>
            <a:r>
              <a:rPr lang="en-US" u="sng" dirty="0">
                <a:hlinkClick r:id="rId4"/>
              </a:rPr>
              <a:t>Mag The Weekly Fashion Magazine</a:t>
            </a:r>
            <a:r>
              <a:rPr lang="en-US" dirty="0"/>
              <a:t/>
            </a:r>
            <a:br>
              <a:rPr lang="en-US" dirty="0"/>
            </a:br>
            <a:r>
              <a:rPr lang="en-US" dirty="0">
                <a:hlinkClick r:id="rId5"/>
              </a:rPr>
              <a:t>Daily Jang </a:t>
            </a:r>
            <a:r>
              <a:rPr lang="en-US" dirty="0" err="1">
                <a:hlinkClick r:id="rId5"/>
              </a:rPr>
              <a:t>ePaper</a:t>
            </a:r>
            <a:r>
              <a:rPr lang="en-US" dirty="0">
                <a:hlinkClick r:id="rId5"/>
              </a:rPr>
              <a:t> edition</a:t>
            </a:r>
            <a:r>
              <a:rPr lang="en-US" dirty="0"/>
              <a:t/>
            </a:r>
            <a:br>
              <a:rPr lang="en-US" dirty="0"/>
            </a:br>
            <a:r>
              <a:rPr lang="en-US" dirty="0">
                <a:hlinkClick r:id="rId6"/>
              </a:rPr>
              <a:t>Daily Jang text version Website</a:t>
            </a:r>
            <a:r>
              <a:rPr lang="en-US" dirty="0"/>
              <a:t/>
            </a:r>
            <a:br>
              <a:rPr lang="en-US" dirty="0"/>
            </a:br>
            <a:r>
              <a:rPr lang="en-US" dirty="0">
                <a:hlinkClick r:id="rId7"/>
              </a:rPr>
              <a:t>The News International </a:t>
            </a:r>
            <a:r>
              <a:rPr lang="en-US" dirty="0" smtClean="0">
                <a:hlinkClick r:id="rId7"/>
              </a:rPr>
              <a:t>Websit</a:t>
            </a:r>
            <a:r>
              <a:rPr lang="en-US" dirty="0"/>
              <a:t>e</a:t>
            </a:r>
          </a:p>
          <a:p>
            <a:endParaRPr lang="en-US" dirty="0"/>
          </a:p>
        </p:txBody>
      </p:sp>
      <p:sp>
        <p:nvSpPr>
          <p:cNvPr id="2" name="Title 1"/>
          <p:cNvSpPr>
            <a:spLocks noGrp="1"/>
          </p:cNvSpPr>
          <p:nvPr>
            <p:ph type="title"/>
          </p:nvPr>
        </p:nvSpPr>
        <p:spPr/>
        <p:txBody>
          <a:bodyPr>
            <a:normAutofit fontScale="90000"/>
          </a:bodyPr>
          <a:lstStyle/>
          <a:p>
            <a:r>
              <a:rPr lang="en-US" dirty="0"/>
              <a:t>Online </a:t>
            </a:r>
            <a:r>
              <a:rPr lang="en-US" dirty="0" smtClean="0"/>
              <a:t>editions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962456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Font typeface="Wingdings" pitchFamily="2" charset="2"/>
              <a:buChar char="Ø"/>
            </a:pPr>
            <a:r>
              <a:rPr lang="en-US" dirty="0" smtClean="0"/>
              <a:t>This publication having special position in Pakistan media as a guardian of Pakistan ideology. </a:t>
            </a:r>
            <a:r>
              <a:rPr lang="en-US" dirty="0" err="1" smtClean="0"/>
              <a:t>Hameed</a:t>
            </a:r>
            <a:r>
              <a:rPr lang="en-US" dirty="0" smtClean="0"/>
              <a:t> </a:t>
            </a:r>
            <a:r>
              <a:rPr lang="en-US" dirty="0" err="1" smtClean="0"/>
              <a:t>Nizami</a:t>
            </a:r>
            <a:r>
              <a:rPr lang="en-US" dirty="0" smtClean="0"/>
              <a:t> was the founding father and the current owner is </a:t>
            </a:r>
            <a:r>
              <a:rPr lang="en-US" dirty="0" err="1" smtClean="0"/>
              <a:t>Majeed</a:t>
            </a:r>
            <a:r>
              <a:rPr lang="en-US" dirty="0" smtClean="0"/>
              <a:t> </a:t>
            </a:r>
            <a:r>
              <a:rPr lang="en-US" dirty="0" err="1" smtClean="0"/>
              <a:t>Nizami</a:t>
            </a:r>
            <a:endParaRPr lang="en-US" dirty="0" smtClean="0"/>
          </a:p>
          <a:p>
            <a:pPr algn="just">
              <a:buFont typeface="Wingdings" pitchFamily="2" charset="2"/>
              <a:buChar char="Ø"/>
            </a:pPr>
            <a:r>
              <a:rPr lang="en-US" dirty="0" smtClean="0"/>
              <a:t>Holdings</a:t>
            </a:r>
          </a:p>
          <a:p>
            <a:pPr algn="just">
              <a:buFont typeface="Wingdings" pitchFamily="2" charset="2"/>
              <a:buChar char="q"/>
            </a:pPr>
            <a:r>
              <a:rPr lang="en-US" dirty="0" smtClean="0"/>
              <a:t>TV Channel</a:t>
            </a:r>
          </a:p>
          <a:p>
            <a:pPr algn="just"/>
            <a:r>
              <a:rPr lang="en-US" dirty="0" err="1" smtClean="0"/>
              <a:t>Waqt</a:t>
            </a:r>
            <a:r>
              <a:rPr lang="en-US" dirty="0" smtClean="0"/>
              <a:t> News</a:t>
            </a:r>
          </a:p>
          <a:p>
            <a:endParaRPr lang="en-US" dirty="0"/>
          </a:p>
        </p:txBody>
      </p:sp>
      <p:sp>
        <p:nvSpPr>
          <p:cNvPr id="2" name="Title 1"/>
          <p:cNvSpPr>
            <a:spLocks noGrp="1"/>
          </p:cNvSpPr>
          <p:nvPr>
            <p:ph type="title"/>
          </p:nvPr>
        </p:nvSpPr>
        <p:spPr/>
        <p:txBody>
          <a:bodyPr>
            <a:normAutofit fontScale="90000"/>
          </a:bodyPr>
          <a:lstStyle/>
          <a:p>
            <a:r>
              <a:rPr lang="en-US" dirty="0" err="1"/>
              <a:t>Nida</a:t>
            </a:r>
            <a:r>
              <a:rPr lang="en-US" dirty="0"/>
              <a:t>-e-</a:t>
            </a:r>
            <a:r>
              <a:rPr lang="en-US" dirty="0" err="1"/>
              <a:t>Milat</a:t>
            </a:r>
            <a:r>
              <a:rPr lang="en-US" dirty="0"/>
              <a:t> </a:t>
            </a:r>
            <a:r>
              <a:rPr lang="en-US" dirty="0" smtClean="0"/>
              <a:t>Group of publication</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825693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dirty="0" smtClean="0"/>
              <a:t>Newspaper</a:t>
            </a:r>
          </a:p>
          <a:p>
            <a:r>
              <a:rPr lang="en-US" dirty="0" smtClean="0"/>
              <a:t>Daily </a:t>
            </a:r>
            <a:r>
              <a:rPr lang="en-US" dirty="0" err="1" smtClean="0"/>
              <a:t>Nawa</a:t>
            </a:r>
            <a:r>
              <a:rPr lang="en-US" dirty="0" smtClean="0"/>
              <a:t>-e-</a:t>
            </a:r>
            <a:r>
              <a:rPr lang="en-US" dirty="0" err="1" smtClean="0"/>
              <a:t>waqt</a:t>
            </a:r>
            <a:endParaRPr lang="en-US" dirty="0" smtClean="0"/>
          </a:p>
          <a:p>
            <a:pPr>
              <a:buFont typeface="Wingdings" pitchFamily="2" charset="2"/>
              <a:buChar char="Ø"/>
            </a:pPr>
            <a:r>
              <a:rPr lang="en-US" dirty="0" smtClean="0"/>
              <a:t>Magazine</a:t>
            </a:r>
          </a:p>
          <a:p>
            <a:r>
              <a:rPr lang="en-US" dirty="0" smtClean="0"/>
              <a:t>Family Magazine</a:t>
            </a:r>
          </a:p>
          <a:p>
            <a:r>
              <a:rPr lang="en-US" dirty="0" err="1" smtClean="0"/>
              <a:t>Phool</a:t>
            </a:r>
            <a:r>
              <a:rPr lang="en-US" dirty="0" smtClean="0"/>
              <a:t> </a:t>
            </a:r>
          </a:p>
          <a:p>
            <a:r>
              <a:rPr lang="en-US" dirty="0" smtClean="0"/>
              <a:t>Weekly </a:t>
            </a:r>
            <a:r>
              <a:rPr lang="en-US" dirty="0" err="1" smtClean="0"/>
              <a:t>Nida</a:t>
            </a:r>
            <a:r>
              <a:rPr lang="en-US" dirty="0" smtClean="0"/>
              <a:t>-e-</a:t>
            </a:r>
            <a:r>
              <a:rPr lang="en-US" dirty="0" err="1" smtClean="0"/>
              <a:t>Milat</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511882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Font typeface="Wingdings" pitchFamily="2" charset="2"/>
              <a:buChar char="Ø"/>
            </a:pPr>
            <a:r>
              <a:rPr lang="en-US" dirty="0" smtClean="0"/>
              <a:t>Express media group is owned by </a:t>
            </a:r>
            <a:r>
              <a:rPr lang="en-US" dirty="0" err="1" smtClean="0"/>
              <a:t>Lakhani</a:t>
            </a:r>
            <a:r>
              <a:rPr lang="en-US" dirty="0" smtClean="0"/>
              <a:t>  family and </a:t>
            </a:r>
            <a:r>
              <a:rPr lang="en-US" dirty="0" err="1" smtClean="0"/>
              <a:t>Lakson</a:t>
            </a:r>
            <a:r>
              <a:rPr lang="en-US" dirty="0" smtClean="0"/>
              <a:t> group. </a:t>
            </a:r>
          </a:p>
          <a:p>
            <a:pPr marL="0" indent="0">
              <a:buNone/>
            </a:pPr>
            <a:r>
              <a:rPr lang="en-US" dirty="0" err="1" smtClean="0"/>
              <a:t>Strated</a:t>
            </a:r>
            <a:r>
              <a:rPr lang="en-US" dirty="0" smtClean="0"/>
              <a:t> newspaper in 2002 and </a:t>
            </a:r>
            <a:r>
              <a:rPr lang="en-US" dirty="0" err="1" smtClean="0"/>
              <a:t>televison</a:t>
            </a:r>
            <a:r>
              <a:rPr lang="en-US" dirty="0" smtClean="0"/>
              <a:t> in 2007. they started first </a:t>
            </a:r>
            <a:r>
              <a:rPr lang="en-US" dirty="0" err="1" smtClean="0"/>
              <a:t>english</a:t>
            </a:r>
            <a:r>
              <a:rPr lang="en-US" dirty="0" smtClean="0"/>
              <a:t> news </a:t>
            </a:r>
            <a:r>
              <a:rPr lang="en-US" dirty="0" err="1" smtClean="0"/>
              <a:t>tv</a:t>
            </a:r>
            <a:r>
              <a:rPr lang="en-US" dirty="0" smtClean="0"/>
              <a:t> channel in Pakistan</a:t>
            </a:r>
          </a:p>
          <a:p>
            <a:pPr>
              <a:buFont typeface="Wingdings" pitchFamily="2" charset="2"/>
              <a:buChar char="Ø"/>
            </a:pPr>
            <a:r>
              <a:rPr lang="en-US" b="1" dirty="0" smtClean="0"/>
              <a:t>Structure</a:t>
            </a:r>
          </a:p>
          <a:p>
            <a:r>
              <a:rPr lang="en-US" dirty="0">
                <a:hlinkClick r:id="rId2" tooltip="Express News (Pakistan)"/>
              </a:rPr>
              <a:t>Express News</a:t>
            </a:r>
            <a:r>
              <a:rPr lang="en-US" dirty="0"/>
              <a:t>, Urdu-language news channel</a:t>
            </a:r>
          </a:p>
          <a:p>
            <a:r>
              <a:rPr lang="en-US" u="sng" dirty="0">
                <a:hlinkClick r:id="rId3" tooltip="Express 24/7"/>
              </a:rPr>
              <a:t>Express 24/7</a:t>
            </a:r>
            <a:r>
              <a:rPr lang="en-US" dirty="0"/>
              <a:t>, English-language 24-hour news channel (closed down)</a:t>
            </a:r>
          </a:p>
          <a:p>
            <a:r>
              <a:rPr lang="en-US" dirty="0">
                <a:hlinkClick r:id="rId4" tooltip="Express Entertainment"/>
              </a:rPr>
              <a:t>Express Entertainment</a:t>
            </a:r>
            <a:r>
              <a:rPr lang="en-US" dirty="0"/>
              <a:t>, Urdu-language Entertainment channel</a:t>
            </a:r>
          </a:p>
          <a:p>
            <a:r>
              <a:rPr lang="en-US" dirty="0"/>
              <a:t>Times TV, Urdu-language entertainment and news channel (rumored to be shutting down September 17, 2013)</a:t>
            </a:r>
          </a:p>
          <a:p>
            <a:r>
              <a:rPr lang="en-US" dirty="0">
                <a:hlinkClick r:id="rId5" tooltip="Daily Express (Urdu newspaper)"/>
              </a:rPr>
              <a:t>The Daily Express</a:t>
            </a:r>
            <a:r>
              <a:rPr lang="en-US" dirty="0"/>
              <a:t>, No. 2 Urdu daily in Pakistan</a:t>
            </a:r>
          </a:p>
          <a:p>
            <a:r>
              <a:rPr lang="en-US" dirty="0">
                <a:hlinkClick r:id="rId6" tooltip="Express Tribune"/>
              </a:rPr>
              <a:t>Express Tribune</a:t>
            </a:r>
            <a:r>
              <a:rPr lang="en-US" dirty="0"/>
              <a:t>, English newspaper</a:t>
            </a:r>
          </a:p>
          <a:p>
            <a:endParaRPr lang="en-US" dirty="0"/>
          </a:p>
        </p:txBody>
      </p:sp>
      <p:sp>
        <p:nvSpPr>
          <p:cNvPr id="2" name="Title 1"/>
          <p:cNvSpPr>
            <a:spLocks noGrp="1"/>
          </p:cNvSpPr>
          <p:nvPr>
            <p:ph type="title"/>
          </p:nvPr>
        </p:nvSpPr>
        <p:spPr/>
        <p:txBody>
          <a:bodyPr/>
          <a:lstStyle/>
          <a:p>
            <a:r>
              <a:rPr lang="en-US" dirty="0" smtClean="0"/>
              <a:t>Express Media Group</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877397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dirty="0" smtClean="0"/>
              <a:t>Owned by educational sector and real state tycoon </a:t>
            </a:r>
            <a:r>
              <a:rPr lang="en-US" dirty="0" err="1" smtClean="0"/>
              <a:t>Mian</a:t>
            </a:r>
            <a:r>
              <a:rPr lang="en-US" dirty="0" smtClean="0"/>
              <a:t> </a:t>
            </a:r>
            <a:r>
              <a:rPr lang="en-US" dirty="0" err="1" smtClean="0"/>
              <a:t>Ammar</a:t>
            </a:r>
            <a:r>
              <a:rPr lang="en-US" dirty="0" smtClean="0"/>
              <a:t> </a:t>
            </a:r>
            <a:r>
              <a:rPr lang="en-US" dirty="0" err="1" smtClean="0"/>
              <a:t>Mehmood</a:t>
            </a:r>
            <a:endParaRPr lang="en-US" dirty="0" smtClean="0"/>
          </a:p>
          <a:p>
            <a:pPr>
              <a:buFont typeface="Wingdings" pitchFamily="2" charset="2"/>
              <a:buChar char="Ø"/>
            </a:pPr>
            <a:r>
              <a:rPr lang="en-US" dirty="0" smtClean="0"/>
              <a:t>Holdings</a:t>
            </a:r>
          </a:p>
          <a:p>
            <a:r>
              <a:rPr lang="en-US" dirty="0" err="1" smtClean="0"/>
              <a:t>Dunya</a:t>
            </a:r>
            <a:r>
              <a:rPr lang="en-US" dirty="0" smtClean="0"/>
              <a:t> News</a:t>
            </a:r>
          </a:p>
          <a:p>
            <a:r>
              <a:rPr lang="en-US" dirty="0" smtClean="0"/>
              <a:t>Daily </a:t>
            </a:r>
            <a:r>
              <a:rPr lang="en-US" dirty="0" err="1" smtClean="0"/>
              <a:t>Dunya</a:t>
            </a:r>
            <a:endParaRPr lang="en-US" dirty="0"/>
          </a:p>
        </p:txBody>
      </p:sp>
      <p:sp>
        <p:nvSpPr>
          <p:cNvPr id="2" name="Title 1"/>
          <p:cNvSpPr>
            <a:spLocks noGrp="1"/>
          </p:cNvSpPr>
          <p:nvPr>
            <p:ph type="title"/>
          </p:nvPr>
        </p:nvSpPr>
        <p:spPr/>
        <p:txBody>
          <a:bodyPr/>
          <a:lstStyle/>
          <a:p>
            <a:r>
              <a:rPr lang="en-US" dirty="0" smtClean="0"/>
              <a:t>National communication </a:t>
            </a:r>
            <a:r>
              <a:rPr lang="en-US" dirty="0" err="1" smtClean="0"/>
              <a:t>serices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303815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dirty="0"/>
              <a:t>A </a:t>
            </a:r>
            <a:r>
              <a:rPr lang="en-US" b="1" dirty="0"/>
              <a:t>media conglomerate</a:t>
            </a:r>
            <a:r>
              <a:rPr lang="en-US" dirty="0"/>
              <a:t>, </a:t>
            </a:r>
            <a:r>
              <a:rPr lang="en-US" b="1" dirty="0"/>
              <a:t>media</a:t>
            </a:r>
            <a:r>
              <a:rPr lang="en-US" dirty="0"/>
              <a:t> group, </a:t>
            </a:r>
            <a:r>
              <a:rPr lang="en-US" dirty="0" smtClean="0"/>
              <a:t>or </a:t>
            </a:r>
            <a:r>
              <a:rPr lang="en-US" b="1" dirty="0" smtClean="0"/>
              <a:t>media</a:t>
            </a:r>
            <a:r>
              <a:rPr lang="en-US" dirty="0"/>
              <a:t> institution is a company that owns numerous </a:t>
            </a:r>
            <a:r>
              <a:rPr lang="en-US" b="1" dirty="0"/>
              <a:t>companies</a:t>
            </a:r>
            <a:r>
              <a:rPr lang="en-US" dirty="0"/>
              <a:t> in various mass </a:t>
            </a:r>
            <a:r>
              <a:rPr lang="en-US" b="1" dirty="0"/>
              <a:t>media</a:t>
            </a:r>
            <a:r>
              <a:rPr lang="en-US" dirty="0"/>
              <a:t>; i.e. television, radio, publishing, motion picture, and the Internet</a:t>
            </a:r>
            <a:r>
              <a:rPr lang="en-US" dirty="0" smtClean="0"/>
              <a:t>.</a:t>
            </a:r>
          </a:p>
          <a:p>
            <a:pPr marL="0" indent="0" algn="just">
              <a:buNone/>
            </a:pPr>
            <a:r>
              <a:rPr lang="en-US" dirty="0" smtClean="0"/>
              <a:t>Conglomerates strives for the policies which facilitate their control over the market, control over policies and no doubt for their benefits as a whole</a:t>
            </a:r>
            <a:endParaRPr lang="en-US" dirty="0"/>
          </a:p>
        </p:txBody>
      </p:sp>
      <p:sp>
        <p:nvSpPr>
          <p:cNvPr id="2" name="Title 1"/>
          <p:cNvSpPr>
            <a:spLocks noGrp="1"/>
          </p:cNvSpPr>
          <p:nvPr>
            <p:ph type="title"/>
          </p:nvPr>
        </p:nvSpPr>
        <p:spPr/>
        <p:txBody>
          <a:bodyPr>
            <a:normAutofit fontScale="90000"/>
          </a:bodyPr>
          <a:lstStyle/>
          <a:p>
            <a:r>
              <a:rPr lang="en-US" dirty="0"/>
              <a:t>Media Conglomerates</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69632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dirty="0" smtClean="0"/>
              <a:t>Independent media Corporation</a:t>
            </a:r>
          </a:p>
          <a:p>
            <a:pPr>
              <a:buFont typeface="Wingdings" pitchFamily="2" charset="2"/>
              <a:buChar char="Ø"/>
            </a:pPr>
            <a:r>
              <a:rPr lang="en-US" dirty="0" smtClean="0"/>
              <a:t>Dawn Media Group </a:t>
            </a:r>
          </a:p>
          <a:p>
            <a:pPr>
              <a:buFont typeface="Wingdings" pitchFamily="2" charset="2"/>
              <a:buChar char="Ø"/>
            </a:pPr>
            <a:r>
              <a:rPr lang="en-US" dirty="0" err="1" smtClean="0"/>
              <a:t>Nida</a:t>
            </a:r>
            <a:r>
              <a:rPr lang="en-US" dirty="0" smtClean="0"/>
              <a:t>-e-</a:t>
            </a:r>
            <a:r>
              <a:rPr lang="en-US" dirty="0" err="1" smtClean="0"/>
              <a:t>Milat</a:t>
            </a:r>
            <a:r>
              <a:rPr lang="en-US" dirty="0" smtClean="0"/>
              <a:t> Group</a:t>
            </a:r>
          </a:p>
          <a:p>
            <a:pPr>
              <a:buFont typeface="Wingdings" pitchFamily="2" charset="2"/>
              <a:buChar char="Ø"/>
            </a:pPr>
            <a:r>
              <a:rPr lang="en-US" dirty="0" smtClean="0"/>
              <a:t>Express Media Group</a:t>
            </a:r>
          </a:p>
          <a:p>
            <a:pPr>
              <a:buFont typeface="Wingdings" pitchFamily="2" charset="2"/>
              <a:buChar char="Ø"/>
            </a:pPr>
            <a:r>
              <a:rPr lang="en-US" dirty="0" smtClean="0"/>
              <a:t>National Communication Service</a:t>
            </a:r>
            <a:endParaRPr lang="en-US" dirty="0"/>
          </a:p>
        </p:txBody>
      </p:sp>
      <p:sp>
        <p:nvSpPr>
          <p:cNvPr id="2" name="Title 1"/>
          <p:cNvSpPr>
            <a:spLocks noGrp="1"/>
          </p:cNvSpPr>
          <p:nvPr>
            <p:ph type="title"/>
          </p:nvPr>
        </p:nvSpPr>
        <p:spPr/>
        <p:txBody>
          <a:bodyPr>
            <a:normAutofit fontScale="90000"/>
          </a:bodyPr>
          <a:lstStyle/>
          <a:p>
            <a:r>
              <a:rPr lang="en-US" dirty="0" smtClean="0"/>
              <a:t>Media Conglomeration in Pakistan</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752122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a:t>
            </a:r>
            <a:r>
              <a:rPr lang="en-US" b="1" dirty="0"/>
              <a:t>Dawn Media Group</a:t>
            </a:r>
            <a:r>
              <a:rPr lang="en-US" dirty="0"/>
              <a:t> is the trading name of Pakistan Herald Publications (Pvt.) </a:t>
            </a:r>
            <a:r>
              <a:rPr lang="en-US" dirty="0" err="1" smtClean="0"/>
              <a:t>Ltd.a</a:t>
            </a:r>
            <a:r>
              <a:rPr lang="en-US" dirty="0"/>
              <a:t> </a:t>
            </a:r>
            <a:r>
              <a:rPr lang="en-US" dirty="0">
                <a:hlinkClick r:id="rId2" tooltip="Pakistan"/>
              </a:rPr>
              <a:t>Pakistani</a:t>
            </a:r>
            <a:r>
              <a:rPr lang="en-US" dirty="0"/>
              <a:t> media company. It started using this trading name in 2008 </a:t>
            </a:r>
            <a:r>
              <a:rPr lang="en-US" i="1" dirty="0"/>
              <a:t>"to reflect the Group's transformation from a publisher of newspapers and magazines into a powerful multimedia </a:t>
            </a:r>
            <a:r>
              <a:rPr lang="en-US" i="1" dirty="0" smtClean="0"/>
              <a:t>group</a:t>
            </a:r>
            <a:endParaRPr lang="en-US" i="1" dirty="0"/>
          </a:p>
          <a:p>
            <a:pPr marL="0" indent="0">
              <a:buNone/>
            </a:pPr>
            <a:endParaRPr lang="en-US" dirty="0"/>
          </a:p>
        </p:txBody>
      </p:sp>
      <p:sp>
        <p:nvSpPr>
          <p:cNvPr id="2" name="Title 1"/>
          <p:cNvSpPr>
            <a:spLocks noGrp="1"/>
          </p:cNvSpPr>
          <p:nvPr>
            <p:ph type="title"/>
          </p:nvPr>
        </p:nvSpPr>
        <p:spPr/>
        <p:txBody>
          <a:bodyPr>
            <a:normAutofit fontScale="90000"/>
          </a:bodyPr>
          <a:lstStyle/>
          <a:p>
            <a:r>
              <a:rPr lang="en-US" dirty="0"/>
              <a:t>Dawn Media Group</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307397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buFont typeface="Wingdings" pitchFamily="2" charset="2"/>
              <a:buChar char="Ø"/>
            </a:pPr>
            <a:r>
              <a:rPr lang="en-US" b="1" dirty="0" smtClean="0"/>
              <a:t>Ownership</a:t>
            </a:r>
            <a:endParaRPr lang="en-US" b="1" dirty="0"/>
          </a:p>
          <a:p>
            <a:pPr algn="just"/>
            <a:r>
              <a:rPr lang="en-US" dirty="0"/>
              <a:t>The </a:t>
            </a:r>
            <a:r>
              <a:rPr lang="en-US" dirty="0">
                <a:hlinkClick r:id="rId2" tooltip="Karachi"/>
              </a:rPr>
              <a:t>Karachi</a:t>
            </a:r>
            <a:r>
              <a:rPr lang="en-US" dirty="0"/>
              <a:t> based group is owned by the powerful </a:t>
            </a:r>
            <a:r>
              <a:rPr lang="en-US" dirty="0" err="1"/>
              <a:t>Haroon</a:t>
            </a:r>
            <a:r>
              <a:rPr lang="en-US" dirty="0"/>
              <a:t> and </a:t>
            </a:r>
            <a:r>
              <a:rPr lang="en-US" dirty="0" err="1">
                <a:hlinkClick r:id="rId3" tooltip="Saigol Group"/>
              </a:rPr>
              <a:t>Saigol</a:t>
            </a:r>
            <a:r>
              <a:rPr lang="en-US" dirty="0"/>
              <a:t> families. </a:t>
            </a:r>
            <a:endParaRPr lang="en-US" dirty="0" smtClean="0"/>
          </a:p>
          <a:p>
            <a:pPr algn="just"/>
            <a:r>
              <a:rPr lang="en-US" dirty="0" smtClean="0"/>
              <a:t>The </a:t>
            </a:r>
            <a:r>
              <a:rPr lang="en-US" dirty="0"/>
              <a:t>CEO is </a:t>
            </a:r>
            <a:r>
              <a:rPr lang="en-US" dirty="0" err="1"/>
              <a:t>Hameed</a:t>
            </a:r>
            <a:r>
              <a:rPr lang="en-US" dirty="0"/>
              <a:t> </a:t>
            </a:r>
            <a:r>
              <a:rPr lang="en-US" dirty="0" err="1"/>
              <a:t>Haroon</a:t>
            </a:r>
            <a:r>
              <a:rPr lang="en-US" dirty="0"/>
              <a:t>, and its chairman is </a:t>
            </a:r>
            <a:r>
              <a:rPr lang="en-US" dirty="0">
                <a:hlinkClick r:id="rId4" tooltip="Amber Haroon Saigol (page does not exist)"/>
              </a:rPr>
              <a:t>Amber </a:t>
            </a:r>
            <a:r>
              <a:rPr lang="en-US" dirty="0" err="1">
                <a:hlinkClick r:id="rId4" tooltip="Amber Haroon Saigol (page does not exist)"/>
              </a:rPr>
              <a:t>Haroon</a:t>
            </a:r>
            <a:r>
              <a:rPr lang="en-US" dirty="0">
                <a:hlinkClick r:id="rId4" tooltip="Amber Haroon Saigol (page does not exist)"/>
              </a:rPr>
              <a:t> </a:t>
            </a:r>
            <a:r>
              <a:rPr lang="en-US" dirty="0" err="1">
                <a:hlinkClick r:id="rId4" tooltip="Amber Haroon Saigol (page does not exist)"/>
              </a:rPr>
              <a:t>Saigol</a:t>
            </a:r>
            <a:r>
              <a:rPr lang="en-US" dirty="0"/>
              <a:t>, daughter of the previous chairman </a:t>
            </a:r>
            <a:r>
              <a:rPr lang="en-US" dirty="0">
                <a:hlinkClick r:id="rId5" tooltip="Mahmoud Haroon"/>
              </a:rPr>
              <a:t>Mahmoud </a:t>
            </a:r>
            <a:r>
              <a:rPr lang="en-US" dirty="0" err="1">
                <a:hlinkClick r:id="rId5" tooltip="Mahmoud Haroon"/>
              </a:rPr>
              <a:t>Haroon</a:t>
            </a:r>
            <a:r>
              <a:rPr lang="en-US" dirty="0"/>
              <a:t> and the 11th richest individual in Pakistan in 1993 (the only year that the Pakistani government has published the wealth of the country's richest citizens</a:t>
            </a:r>
            <a:r>
              <a:rPr lang="en-US" dirty="0" smtClean="0"/>
              <a:t>).</a:t>
            </a:r>
            <a:r>
              <a:rPr lang="en-US" dirty="0"/>
              <a:t> A list over the 40 richest families in Pakistan, published in 2006, ranks the </a:t>
            </a:r>
            <a:r>
              <a:rPr lang="en-US" dirty="0" err="1"/>
              <a:t>Saigol</a:t>
            </a:r>
            <a:r>
              <a:rPr lang="en-US" dirty="0"/>
              <a:t> family as the sixth richest and the </a:t>
            </a:r>
            <a:r>
              <a:rPr lang="en-US" dirty="0" err="1"/>
              <a:t>Haroons</a:t>
            </a:r>
            <a:r>
              <a:rPr lang="en-US" dirty="0"/>
              <a:t> and the 16th richest</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50801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Font typeface="Wingdings" pitchFamily="2" charset="2"/>
              <a:buChar char="Ø"/>
            </a:pPr>
            <a:r>
              <a:rPr lang="en-US" dirty="0" smtClean="0"/>
              <a:t>Structure</a:t>
            </a:r>
            <a:endParaRPr lang="en-US" dirty="0"/>
          </a:p>
          <a:p>
            <a:r>
              <a:rPr lang="en-US" dirty="0"/>
              <a:t>The Dawn Media Group covers three areas: print media (</a:t>
            </a:r>
            <a:r>
              <a:rPr lang="en-US" dirty="0" err="1"/>
              <a:t>organised</a:t>
            </a:r>
            <a:r>
              <a:rPr lang="en-US" dirty="0"/>
              <a:t> as a separate division called </a:t>
            </a:r>
            <a:r>
              <a:rPr lang="en-US" dirty="0">
                <a:hlinkClick r:id="rId2" tooltip="Dawn Group of Newspapers"/>
              </a:rPr>
              <a:t>Dawn Group of Newspapers</a:t>
            </a:r>
            <a:r>
              <a:rPr lang="en-US" dirty="0"/>
              <a:t>), broadcast media, and internet media:</a:t>
            </a:r>
          </a:p>
          <a:p>
            <a:r>
              <a:rPr lang="en-US" b="1" dirty="0"/>
              <a:t>Print media</a:t>
            </a:r>
            <a:endParaRPr lang="en-US" dirty="0"/>
          </a:p>
          <a:p>
            <a:pPr lvl="1"/>
            <a:r>
              <a:rPr lang="en-US" i="1" dirty="0">
                <a:hlinkClick r:id="rId3" tooltip="Dawn (newspaper)"/>
              </a:rPr>
              <a:t>Dawn</a:t>
            </a:r>
            <a:r>
              <a:rPr lang="en-US" dirty="0"/>
              <a:t>, its flagship newspaper</a:t>
            </a:r>
          </a:p>
          <a:p>
            <a:pPr lvl="1"/>
            <a:r>
              <a:rPr lang="en-US" i="1" dirty="0">
                <a:hlinkClick r:id="rId4" tooltip="The Star (Pakistan)"/>
              </a:rPr>
              <a:t>The Star</a:t>
            </a:r>
            <a:r>
              <a:rPr lang="en-US" dirty="0"/>
              <a:t>, an evening newspaper</a:t>
            </a:r>
          </a:p>
          <a:p>
            <a:pPr lvl="1"/>
            <a:r>
              <a:rPr lang="en-US" i="1" dirty="0">
                <a:hlinkClick r:id="rId5" tooltip="The Herald (Pakistan)"/>
              </a:rPr>
              <a:t>Herald</a:t>
            </a:r>
            <a:r>
              <a:rPr lang="en-US" dirty="0"/>
              <a:t>, a current affairs monthly</a:t>
            </a:r>
          </a:p>
          <a:p>
            <a:pPr lvl="1"/>
            <a:r>
              <a:rPr lang="en-US" i="1" dirty="0">
                <a:hlinkClick r:id="rId6" tooltip="Spider (computer magazine)"/>
              </a:rPr>
              <a:t>Spider</a:t>
            </a:r>
            <a:r>
              <a:rPr lang="en-US" dirty="0"/>
              <a:t>, a monthly Internet magazine</a:t>
            </a:r>
          </a:p>
          <a:p>
            <a:pPr lvl="1"/>
            <a:r>
              <a:rPr lang="en-US" i="1" dirty="0"/>
              <a:t>Aurora</a:t>
            </a:r>
            <a:r>
              <a:rPr lang="en-US" dirty="0"/>
              <a:t>, a marketing and advertising bi-monthly</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698681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r>
              <a:rPr lang="en-US" b="1" dirty="0"/>
              <a:t>Broadcast </a:t>
            </a:r>
            <a:r>
              <a:rPr lang="en-US" b="1" dirty="0" smtClean="0"/>
              <a:t>media</a:t>
            </a:r>
          </a:p>
          <a:p>
            <a:pPr marL="0" indent="0">
              <a:buNone/>
            </a:pPr>
            <a:r>
              <a:rPr lang="en-US" i="1" dirty="0" smtClean="0">
                <a:hlinkClick r:id="rId2" tooltip="Dawn News"/>
              </a:rPr>
              <a:t>Dawn </a:t>
            </a:r>
            <a:r>
              <a:rPr lang="en-US" i="1" dirty="0">
                <a:hlinkClick r:id="rId2" tooltip="Dawn News"/>
              </a:rPr>
              <a:t>News</a:t>
            </a:r>
            <a:r>
              <a:rPr lang="en-US" dirty="0"/>
              <a:t>, 24-hour news channel, broadcasting in English 2007–2010, but since 2010 in Urdu.</a:t>
            </a:r>
          </a:p>
          <a:p>
            <a:pPr marL="0" indent="0">
              <a:buNone/>
            </a:pPr>
            <a:r>
              <a:rPr lang="en-US" i="1" dirty="0">
                <a:hlinkClick r:id="rId3" tooltip="City FM 89"/>
              </a:rPr>
              <a:t>City FM 89</a:t>
            </a:r>
            <a:r>
              <a:rPr lang="en-US" dirty="0"/>
              <a:t>, a music radio </a:t>
            </a:r>
            <a:r>
              <a:rPr lang="en-US" dirty="0" smtClean="0"/>
              <a:t>channel</a:t>
            </a:r>
          </a:p>
          <a:p>
            <a:pPr>
              <a:buFont typeface="Wingdings" pitchFamily="2" charset="2"/>
              <a:buChar char="Ø"/>
            </a:pPr>
            <a:r>
              <a:rPr lang="en-US" b="1" dirty="0"/>
              <a:t>Internet </a:t>
            </a:r>
            <a:r>
              <a:rPr lang="en-US" b="1" dirty="0" smtClean="0"/>
              <a:t>media</a:t>
            </a:r>
            <a:endParaRPr lang="en-US" dirty="0"/>
          </a:p>
          <a:p>
            <a:pPr>
              <a:buFont typeface="Wingdings" pitchFamily="2" charset="2"/>
              <a:buChar char="Ø"/>
            </a:pPr>
            <a:r>
              <a:rPr lang="en-US" dirty="0" smtClean="0">
                <a:hlinkClick r:id="rId4" tooltip="Dawn.com"/>
              </a:rPr>
              <a:t>Dawn.com</a:t>
            </a:r>
            <a:r>
              <a:rPr lang="en-US" dirty="0"/>
              <a:t>, a news web </a:t>
            </a:r>
            <a:r>
              <a:rPr lang="en-US" dirty="0" smtClean="0"/>
              <a:t>site</a:t>
            </a:r>
          </a:p>
          <a:p>
            <a:pPr marL="457200" lvl="1" indent="0">
              <a:buNone/>
            </a:pPr>
            <a:r>
              <a:rPr lang="en-US" dirty="0" smtClean="0">
                <a:hlinkClick r:id="rId5" tooltip="Urdu.Dawn.com (page does not exist)"/>
              </a:rPr>
              <a:t>urdu.Dawn.com</a:t>
            </a:r>
            <a:r>
              <a:rPr lang="en-US" dirty="0"/>
              <a:t>, news web site in Urdu</a:t>
            </a:r>
          </a:p>
          <a:p>
            <a:pPr>
              <a:buFont typeface="Wingdings" pitchFamily="2" charset="2"/>
              <a:buChar char="Ø"/>
            </a:pPr>
            <a:r>
              <a:rPr lang="en-US" b="1" dirty="0"/>
              <a:t>Exhibitions</a:t>
            </a:r>
            <a:endParaRPr lang="en-US" dirty="0"/>
          </a:p>
          <a:p>
            <a:pPr marL="457200" lvl="1" indent="0">
              <a:buNone/>
            </a:pPr>
            <a:r>
              <a:rPr lang="en-US" dirty="0">
                <a:hlinkClick r:id="rId6" tooltip="Education Expo"/>
              </a:rPr>
              <a:t>Dawn Education Expo</a:t>
            </a:r>
            <a:r>
              <a:rPr lang="en-US" dirty="0"/>
              <a:t>, annually education festival</a:t>
            </a:r>
          </a:p>
          <a:p>
            <a:endParaRPr lang="en-US" dirty="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545199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just">
              <a:buNone/>
            </a:pPr>
            <a:r>
              <a:rPr lang="en-US" dirty="0"/>
              <a:t>The </a:t>
            </a:r>
            <a:r>
              <a:rPr lang="en-US" b="1" dirty="0"/>
              <a:t>Independent Media Corporation</a:t>
            </a:r>
            <a:r>
              <a:rPr lang="en-US" dirty="0"/>
              <a:t> is one of </a:t>
            </a:r>
            <a:r>
              <a:rPr lang="en-US" dirty="0">
                <a:hlinkClick r:id="rId2" tooltip="Pakistan"/>
              </a:rPr>
              <a:t>Pakistan</a:t>
            </a:r>
            <a:r>
              <a:rPr lang="en-US" dirty="0"/>
              <a:t>'s largest media conglomerates. It started with the publications of the </a:t>
            </a:r>
            <a:r>
              <a:rPr lang="en-US" dirty="0">
                <a:hlinkClick r:id="rId3" tooltip="Jang Group of Newspapers"/>
              </a:rPr>
              <a:t>Jang Group of Newspapers</a:t>
            </a:r>
            <a:r>
              <a:rPr lang="en-US" dirty="0"/>
              <a:t> and later added the Geo Network to its </a:t>
            </a:r>
            <a:r>
              <a:rPr lang="en-US" dirty="0" smtClean="0"/>
              <a:t>of</a:t>
            </a:r>
          </a:p>
          <a:p>
            <a:pPr>
              <a:buFont typeface="Wingdings" pitchFamily="2" charset="2"/>
              <a:buChar char="Ø"/>
            </a:pPr>
            <a:r>
              <a:rPr lang="en-US" b="1" dirty="0" smtClean="0"/>
              <a:t>Shareholders</a:t>
            </a:r>
          </a:p>
          <a:p>
            <a:pPr marL="0" indent="0">
              <a:buNone/>
            </a:pPr>
            <a:r>
              <a:rPr lang="en-US" dirty="0" smtClean="0"/>
              <a:t>Mir </a:t>
            </a:r>
            <a:r>
              <a:rPr lang="en-US" dirty="0"/>
              <a:t>Khalil </a:t>
            </a:r>
            <a:r>
              <a:rPr lang="en-US" dirty="0" err="1"/>
              <a:t>ur</a:t>
            </a:r>
            <a:r>
              <a:rPr lang="en-US" dirty="0"/>
              <a:t> </a:t>
            </a:r>
            <a:r>
              <a:rPr lang="en-US" dirty="0" err="1"/>
              <a:t>Rehman</a:t>
            </a:r>
            <a:r>
              <a:rPr lang="en-US" dirty="0"/>
              <a:t> was the founder of the group and his son, Mir </a:t>
            </a:r>
            <a:r>
              <a:rPr lang="en-US" dirty="0" err="1"/>
              <a:t>Shakil-ur-Rahman</a:t>
            </a:r>
            <a:r>
              <a:rPr lang="en-US" dirty="0"/>
              <a:t>, is the present head of the business house based in Karachi. IMC owns the Jang Group of Newspapers and the Geo TV network</a:t>
            </a:r>
            <a:r>
              <a:rPr lang="en-US" dirty="0" smtClean="0"/>
              <a:t>.</a:t>
            </a:r>
            <a:endParaRPr lang="en-US" dirty="0"/>
          </a:p>
        </p:txBody>
      </p:sp>
      <p:sp>
        <p:nvSpPr>
          <p:cNvPr id="2" name="Title 1"/>
          <p:cNvSpPr>
            <a:spLocks noGrp="1"/>
          </p:cNvSpPr>
          <p:nvPr>
            <p:ph type="title"/>
          </p:nvPr>
        </p:nvSpPr>
        <p:spPr/>
        <p:txBody>
          <a:bodyPr>
            <a:normAutofit fontScale="90000"/>
          </a:bodyPr>
          <a:lstStyle/>
          <a:p>
            <a:r>
              <a:rPr lang="en-US" dirty="0"/>
              <a:t>The </a:t>
            </a:r>
            <a:r>
              <a:rPr lang="en-US" b="1" dirty="0"/>
              <a:t>Independent Media Corporation</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246463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a:t>It also runs many TV channels as part of the Geo Television Network starting with its flagship channel Geo TV. It has since launched several other channels in which the news, music and sports are targeted. Services are provided to the UK, the USA, Canada, and the Middle East as well as Pakistan</a:t>
            </a:r>
            <a:r>
              <a:rPr lang="en-US" dirty="0" smtClean="0"/>
              <a:t>.</a:t>
            </a:r>
            <a:endParaRPr lang="en-US" dirty="0"/>
          </a:p>
          <a:p>
            <a:pPr lvl="1"/>
            <a:r>
              <a:rPr lang="en-US" dirty="0">
                <a:hlinkClick r:id="rId2" tooltip="Geo News"/>
              </a:rPr>
              <a:t>Geo News</a:t>
            </a:r>
            <a:r>
              <a:rPr lang="en-US" dirty="0"/>
              <a:t> - a Pakistan based Urdu news channel</a:t>
            </a:r>
          </a:p>
          <a:p>
            <a:pPr lvl="1"/>
            <a:r>
              <a:rPr lang="en-US" dirty="0">
                <a:hlinkClick r:id="rId3" tooltip="AAG TV"/>
              </a:rPr>
              <a:t>AAG TV</a:t>
            </a:r>
            <a:r>
              <a:rPr lang="en-US" dirty="0"/>
              <a:t> - launched in September 2006 by the </a:t>
            </a:r>
            <a:r>
              <a:rPr lang="en-US" dirty="0">
                <a:hlinkClick r:id="rId4" tooltip="Geo Network (page does not exist)"/>
              </a:rPr>
              <a:t>Geo Network</a:t>
            </a:r>
            <a:r>
              <a:rPr lang="en-US" dirty="0"/>
              <a:t>, focusing on programs for the youth in Pakistan. Its broadcast was suspended in 2013</a:t>
            </a:r>
          </a:p>
          <a:p>
            <a:pPr lvl="1"/>
            <a:r>
              <a:rPr lang="en-US" dirty="0">
                <a:hlinkClick r:id="rId5" tooltip="GEO Super"/>
              </a:rPr>
              <a:t>GEO Super</a:t>
            </a:r>
            <a:r>
              <a:rPr lang="en-US" dirty="0"/>
              <a:t> - sports channel, launched by Geo Network in September 2006. Programming content includes variety of sports from around the world, focusing mainly on cricket, with a secondary focus on boxing, football, tennis and field hockey.</a:t>
            </a:r>
          </a:p>
          <a:p>
            <a:pPr lvl="1"/>
            <a:r>
              <a:rPr lang="en-US" dirty="0">
                <a:hlinkClick r:id="rId6" tooltip="Geo TV"/>
              </a:rPr>
              <a:t>Geo TV</a:t>
            </a:r>
            <a:r>
              <a:rPr lang="en-US" dirty="0"/>
              <a:t> - a Pakistan based entertainment channel showing Dramas, musical programs, feature movies, primarily in the Urdu Language</a:t>
            </a:r>
            <a:r>
              <a:rPr lang="en-US" dirty="0" smtClean="0"/>
              <a:t>.</a:t>
            </a:r>
            <a:endParaRPr lang="en-US" dirty="0"/>
          </a:p>
          <a:p>
            <a:pPr lvl="1"/>
            <a:r>
              <a:rPr lang="en-US" dirty="0">
                <a:hlinkClick r:id="rId7" tooltip="Geo Tez"/>
              </a:rPr>
              <a:t>Geo </a:t>
            </a:r>
            <a:r>
              <a:rPr lang="en-US" dirty="0" err="1">
                <a:hlinkClick r:id="rId7" tooltip="Geo Tez"/>
              </a:rPr>
              <a:t>Tez</a:t>
            </a:r>
            <a:r>
              <a:rPr lang="en-US" dirty="0"/>
              <a:t> - a Pakistan based Headline channel</a:t>
            </a:r>
          </a:p>
          <a:p>
            <a:pPr lvl="1"/>
            <a:r>
              <a:rPr lang="en-US" dirty="0">
                <a:hlinkClick r:id="rId8" tooltip="Geo Kahani"/>
              </a:rPr>
              <a:t>Geo </a:t>
            </a:r>
            <a:r>
              <a:rPr lang="en-US" dirty="0" err="1">
                <a:hlinkClick r:id="rId8" tooltip="Geo Kahani"/>
              </a:rPr>
              <a:t>Kahani</a:t>
            </a:r>
            <a:r>
              <a:rPr lang="en-US" dirty="0"/>
              <a:t> - a Pakistan based Explicit Drama Channel</a:t>
            </a:r>
          </a:p>
          <a:p>
            <a:endParaRPr lang="en-US" dirty="0"/>
          </a:p>
        </p:txBody>
      </p:sp>
      <p:sp>
        <p:nvSpPr>
          <p:cNvPr id="2" name="Title 1"/>
          <p:cNvSpPr>
            <a:spLocks noGrp="1"/>
          </p:cNvSpPr>
          <p:nvPr>
            <p:ph type="title"/>
          </p:nvPr>
        </p:nvSpPr>
        <p:spPr/>
        <p:txBody>
          <a:bodyPr/>
          <a:lstStyle/>
          <a:p>
            <a:r>
              <a:rPr lang="en-US" dirty="0" smtClean="0"/>
              <a:t>Geo Net Work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2483067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161</TotalTime>
  <Words>356</Words>
  <Application>Microsoft Office PowerPoint</Application>
  <PresentationFormat>On-screen Show (4:3)</PresentationFormat>
  <Paragraphs>97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Lecture # 8 World Media System </vt:lpstr>
      <vt:lpstr>Media Conglomerates </vt:lpstr>
      <vt:lpstr>Media Conglomeration in Pakistan</vt:lpstr>
      <vt:lpstr>Dawn Media Group </vt:lpstr>
      <vt:lpstr>PowerPoint Presentation</vt:lpstr>
      <vt:lpstr>PowerPoint Presentation</vt:lpstr>
      <vt:lpstr>PowerPoint Presentation</vt:lpstr>
      <vt:lpstr>The Independent Media Corporation</vt:lpstr>
      <vt:lpstr>Geo Net Work </vt:lpstr>
      <vt:lpstr>Jang Group of Newspapers </vt:lpstr>
      <vt:lpstr>Publications </vt:lpstr>
      <vt:lpstr>Online editions </vt:lpstr>
      <vt:lpstr>Nida-e-Milat Group of publication </vt:lpstr>
      <vt:lpstr>PowerPoint Presentation</vt:lpstr>
      <vt:lpstr>Express Media Group</vt:lpstr>
      <vt:lpstr>National communication serices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 4 World Media System </dc:title>
  <dc:creator>Dua Computers</dc:creator>
  <cp:lastModifiedBy>Dua Computers</cp:lastModifiedBy>
  <cp:revision>20</cp:revision>
  <cp:lastPrinted>2016-03-25T02:12:23Z</cp:lastPrinted>
  <dcterms:created xsi:type="dcterms:W3CDTF">2006-08-16T00:00:00Z</dcterms:created>
  <dcterms:modified xsi:type="dcterms:W3CDTF">2019-10-14T13:37:25Z</dcterms:modified>
</cp:coreProperties>
</file>